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E28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t-air balloons viewed from below against a blue sky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Close-up of the top of a hot-air balloon viewed from above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Hot-air balloons viewed from below against a blue sky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ot-air balloons viewed from below against a blue sky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10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10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58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59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68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se-up of the top of a hot-air balloon viewed from above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hot-air balloon viewed from below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Hot-air balloons viewed from below against a blue sky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E28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help.suran.com" TargetMode="External"/><Relationship Id="rId3" Type="http://schemas.openxmlformats.org/officeDocument/2006/relationships/hyperlink" Target="mailto:support@cdmplus.com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help.suran.com/cdm/latest/installing-cdm+/cdm+-12-0-system-requirements-fall-2021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alex@suran.com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steve@suran.com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duluth.suran.com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Alex Clay and Steve Hansen, Suran Systems, Inc.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Alex Clay and Steve Hansen, Suran Systems, Inc.</a:t>
            </a:r>
          </a:p>
        </p:txBody>
      </p:sp>
      <p:sp>
        <p:nvSpPr>
          <p:cNvPr id="179" name="2021 Duluth CDM+ Train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2021 Duluth CDM+ Training</a:t>
            </a:r>
          </a:p>
        </p:txBody>
      </p:sp>
      <p:sp>
        <p:nvSpPr>
          <p:cNvPr id="180" name="October 13, 2021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October 13, 2021</a:t>
            </a:r>
          </a:p>
        </p:txBody>
      </p:sp>
      <p:pic>
        <p:nvPicPr>
          <p:cNvPr id="181" name="duluth_logo.png" descr="duluth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53546" y="11205037"/>
            <a:ext cx="1778649" cy="190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macos11 CDM+.png" descr="macos11 CDM+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89302" y="11268213"/>
            <a:ext cx="1778649" cy="1778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uran Icon.png" descr="Suran Ico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421425" y="11268213"/>
            <a:ext cx="1778649" cy="1778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ight Tool for the Job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Right Tool for the Job</a:t>
            </a:r>
          </a:p>
        </p:txBody>
      </p:sp>
      <p:sp>
        <p:nvSpPr>
          <p:cNvPr id="216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CDM+ is Cloud Comput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CDM+ is </a:t>
            </a:r>
            <a:r>
              <a:rPr b="1"/>
              <a:t>Cloud Computing</a:t>
            </a:r>
          </a:p>
          <a:p>
            <a:pPr/>
            <a:r>
              <a:rPr b="1"/>
              <a:t>CDM+ Desktop</a:t>
            </a:r>
            <a:r>
              <a:t> offers powerful, robust database software (e.g. accounting operations and reporting)</a:t>
            </a:r>
          </a:p>
          <a:p>
            <a:pPr/>
            <a:r>
              <a:rPr b="1"/>
              <a:t>CDM+ Mobile</a:t>
            </a:r>
            <a:r>
              <a:t> provides fast, purpose-built data access (e.g. attendance entry, check-in, and receipts)</a:t>
            </a:r>
          </a:p>
          <a:p>
            <a:pPr/>
            <a:r>
              <a:rPr b="1"/>
              <a:t>Engage</a:t>
            </a:r>
            <a:r>
              <a:t> provides a familiar, online experience for members and visitors (e.g. online giving and directories)</a:t>
            </a:r>
          </a:p>
          <a:p>
            <a:pPr/>
            <a:r>
              <a:rPr b="1"/>
              <a:t>Hosted</a:t>
            </a:r>
            <a:r>
              <a:t> data in our managed cloud connects and integrates everything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he Key is Integration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Key is Integration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DM+ Pr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CDM+ Programs</a:t>
            </a:r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Membership &amp; Attendance"/>
          <p:cNvSpPr/>
          <p:nvPr/>
        </p:nvSpPr>
        <p:spPr>
          <a:xfrm>
            <a:off x="10515413" y="6237784"/>
            <a:ext cx="3911601" cy="1434950"/>
          </a:xfrm>
          <a:prstGeom prst="roundRect">
            <a:avLst>
              <a:gd name="adj" fmla="val 15000"/>
            </a:avLst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Membership &amp; Attendance</a:t>
            </a:r>
          </a:p>
        </p:txBody>
      </p:sp>
      <p:sp>
        <p:nvSpPr>
          <p:cNvPr id="224" name="Contributions"/>
          <p:cNvSpPr/>
          <p:nvPr/>
        </p:nvSpPr>
        <p:spPr>
          <a:xfrm>
            <a:off x="8443987" y="8604284"/>
            <a:ext cx="3911601" cy="1434949"/>
          </a:xfrm>
          <a:prstGeom prst="roundRect">
            <a:avLst>
              <a:gd name="adj" fmla="val 15000"/>
            </a:avLst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Contributions</a:t>
            </a:r>
          </a:p>
        </p:txBody>
      </p:sp>
      <p:sp>
        <p:nvSpPr>
          <p:cNvPr id="225" name="Accounting &amp; Payroll"/>
          <p:cNvSpPr/>
          <p:nvPr/>
        </p:nvSpPr>
        <p:spPr>
          <a:xfrm>
            <a:off x="12586838" y="8604284"/>
            <a:ext cx="3911601" cy="1434949"/>
          </a:xfrm>
          <a:prstGeom prst="roundRect">
            <a:avLst>
              <a:gd name="adj" fmla="val 15000"/>
            </a:avLst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Accounting &amp; Payroll</a:t>
            </a:r>
          </a:p>
        </p:txBody>
      </p:sp>
      <p:sp>
        <p:nvSpPr>
          <p:cNvPr id="226" name="Event Registration"/>
          <p:cNvSpPr/>
          <p:nvPr/>
        </p:nvSpPr>
        <p:spPr>
          <a:xfrm>
            <a:off x="14769571" y="3730632"/>
            <a:ext cx="3911601" cy="1434950"/>
          </a:xfrm>
          <a:prstGeom prst="roundRect">
            <a:avLst>
              <a:gd name="adj" fmla="val 15000"/>
            </a:avLst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Event Registration</a:t>
            </a:r>
          </a:p>
        </p:txBody>
      </p:sp>
      <p:sp>
        <p:nvSpPr>
          <p:cNvPr id="227" name="Roommate Facilities Manager"/>
          <p:cNvSpPr/>
          <p:nvPr/>
        </p:nvSpPr>
        <p:spPr>
          <a:xfrm>
            <a:off x="3157887" y="6237784"/>
            <a:ext cx="3911601" cy="1434950"/>
          </a:xfrm>
          <a:prstGeom prst="roundRect">
            <a:avLst>
              <a:gd name="adj" fmla="val 15000"/>
            </a:avLst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Roommate Facilities Manager</a:t>
            </a:r>
          </a:p>
        </p:txBody>
      </p:sp>
      <p:sp>
        <p:nvSpPr>
          <p:cNvPr id="228" name="Sales Orders"/>
          <p:cNvSpPr/>
          <p:nvPr/>
        </p:nvSpPr>
        <p:spPr>
          <a:xfrm>
            <a:off x="10515413" y="10970783"/>
            <a:ext cx="3911601" cy="1434950"/>
          </a:xfrm>
          <a:prstGeom prst="roundRect">
            <a:avLst>
              <a:gd name="adj" fmla="val 15000"/>
            </a:avLst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Sales Orders</a:t>
            </a:r>
          </a:p>
        </p:txBody>
      </p:sp>
      <p:sp>
        <p:nvSpPr>
          <p:cNvPr id="229" name="Regional"/>
          <p:cNvSpPr/>
          <p:nvPr/>
        </p:nvSpPr>
        <p:spPr>
          <a:xfrm>
            <a:off x="6261254" y="3871284"/>
            <a:ext cx="3911601" cy="1434950"/>
          </a:xfrm>
          <a:prstGeom prst="roundRect">
            <a:avLst>
              <a:gd name="adj" fmla="val 15000"/>
            </a:avLst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Regional</a:t>
            </a:r>
          </a:p>
        </p:txBody>
      </p:sp>
      <p:sp>
        <p:nvSpPr>
          <p:cNvPr id="230" name="Check-In/…"/>
          <p:cNvSpPr/>
          <p:nvPr/>
        </p:nvSpPr>
        <p:spPr>
          <a:xfrm>
            <a:off x="17872938" y="6237784"/>
            <a:ext cx="3911601" cy="1434950"/>
          </a:xfrm>
          <a:prstGeom prst="roundRect">
            <a:avLst>
              <a:gd name="adj" fmla="val 15000"/>
            </a:avLst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Check-In/</a:t>
            </a:r>
          </a:p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Check-Out</a:t>
            </a:r>
          </a:p>
        </p:txBody>
      </p:sp>
      <p:pic>
        <p:nvPicPr>
          <p:cNvPr id="231" name="Rectangle Rectangle" descr="Rectangle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7599" y="5669084"/>
            <a:ext cx="9167229" cy="48424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5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6"/>
      <p:bldP build="whole" bldLvl="1" animBg="1" rev="0" advAuto="0" spid="231" grpId="9"/>
      <p:bldP build="whole" bldLvl="1" animBg="1" rev="0" advAuto="0" spid="230" grpId="7"/>
      <p:bldP build="whole" bldLvl="1" animBg="1" rev="0" advAuto="0" spid="225" grpId="3"/>
      <p:bldP build="whole" bldLvl="1" animBg="1" rev="0" advAuto="0" spid="223" grpId="1"/>
      <p:bldP build="whole" bldLvl="1" animBg="1" rev="0" advAuto="0" spid="229" grpId="4"/>
      <p:bldP build="whole" bldLvl="1" animBg="1" rev="0" advAuto="0" spid="226" grpId="5"/>
      <p:bldP build="whole" bldLvl="1" animBg="1" rev="0" advAuto="0" spid="224" grpId="2"/>
      <p:bldP build="whole" bldLvl="1" animBg="1" rev="0" advAuto="0" spid="228" grpId="8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ommon Fea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Common Features</a:t>
            </a:r>
          </a:p>
        </p:txBody>
      </p:sp>
      <p:sp>
        <p:nvSpPr>
          <p:cNvPr id="235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All programs manage different, but connected, inform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 programs manage different, but connected, information</a:t>
            </a:r>
          </a:p>
          <a:p>
            <a:pPr/>
            <a:r>
              <a:t>The tools and features throughout are the same</a:t>
            </a:r>
          </a:p>
          <a:p>
            <a:pPr/>
            <a:r>
              <a:t>Skills working in Membership can apply to Contributions, Check-In/Check-Out, etc.</a:t>
            </a:r>
          </a:p>
          <a:p>
            <a:pPr/>
            <a:r>
              <a:t>Learning common tools (window interfaces, reports, notices, finds) will turn you into a power user</a:t>
            </a:r>
          </a:p>
          <a:p>
            <a:pPr/>
            <a:r>
              <a:t>Use this training to learn how to use the system and discover what’s possible to get maximum value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etting Hel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Help</a:t>
            </a:r>
          </a:p>
        </p:txBody>
      </p:sp>
      <p:sp>
        <p:nvSpPr>
          <p:cNvPr id="239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help.suran.co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2" invalidUrl="" action="" tgtFrame="" tooltip="" history="1" highlightClick="0" endSnd="0"/>
              </a:rPr>
              <a:t>help.suran.com</a:t>
            </a:r>
          </a:p>
          <a:p>
            <a:pPr/>
            <a:r>
              <a:rPr u="sng">
                <a:hlinkClick r:id="rId3" invalidUrl="" action="" tgtFrame="" tooltip="" history="1" highlightClick="0" endSnd="0"/>
              </a:rPr>
              <a:t>support@cdmplus.com</a:t>
            </a:r>
          </a:p>
          <a:p>
            <a:pPr/>
            <a:r>
              <a:t>800-633-9581 for support</a:t>
            </a:r>
          </a:p>
          <a:p>
            <a:pPr/>
            <a:r>
              <a:t>Conferences and colleagues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chnical No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Technical Note</a:t>
            </a:r>
          </a:p>
        </p:txBody>
      </p:sp>
      <p:sp>
        <p:nvSpPr>
          <p:cNvPr id="24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We’ll be using a CDM+ 12.0 beta toda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We’ll be using a CDM+ 12.0 beta today</a:t>
            </a:r>
          </a:p>
          <a:p>
            <a:pPr/>
            <a:r>
              <a:t>We expect this beta to be generally available next week</a:t>
            </a:r>
          </a:p>
          <a:p>
            <a:pPr/>
            <a:r>
              <a:t>The general release will be before year end</a:t>
            </a:r>
          </a:p>
          <a:p>
            <a:pPr/>
            <a:r>
              <a:t>CDM+ 12.0 will be required for any tax work and payroll in 2022</a:t>
            </a:r>
          </a:p>
          <a:p>
            <a:pPr/>
            <a:r>
              <a:t>Review the system requirements (</a:t>
            </a:r>
            <a:r>
              <a:rPr u="sng">
                <a:hlinkClick r:id="rId2" invalidUrl="" action="" tgtFrame="" tooltip="" history="1" highlightClick="0" endSnd="0"/>
              </a:rPr>
              <a:t>https://help.suran.com/cdm/latest/installing-cdm+/cdm+-12-0-system-requirements-fall-2021</a:t>
            </a:r>
            <a:r>
              <a:t>)</a:t>
            </a:r>
          </a:p>
          <a:p>
            <a:pPr/>
            <a:r>
              <a:t>Just in case we run into glitches we can jump back to CDM+ 11.2 (the current published version)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Let’s get started in CDM+ Membership!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Let’s get started in CDM+ Membership!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Welcome!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Welcome!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About Sura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About Suran</a:t>
            </a:r>
          </a:p>
        </p:txBody>
      </p:sp>
      <p:sp>
        <p:nvSpPr>
          <p:cNvPr id="18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Founded in 1987 by Randy and Sue Clay (Sue + Randy = Suran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Founded in 1987 by Randy and Sue Clay (Sue + Randy = Suran)</a:t>
            </a:r>
          </a:p>
          <a:p>
            <a:pPr/>
            <a:r>
              <a:t>Thousands of clients throughout the US and beyond</a:t>
            </a:r>
          </a:p>
          <a:p>
            <a:pPr/>
            <a:r>
              <a:t>Primarily serve the faith-based and non-profit market</a:t>
            </a:r>
          </a:p>
          <a:p>
            <a:pPr/>
            <a:r>
              <a:t>Privileged to have a relationship with the Diocese of Duluth back to 1994</a:t>
            </a:r>
          </a:p>
          <a:p>
            <a:pPr/>
            <a:r>
              <a:t>We offer a customized version of CDM+ that includes several features specific to the Diocese</a:t>
            </a:r>
          </a:p>
          <a:p>
            <a:pPr/>
            <a:r>
              <a:t>We’ve held a training similar to this (in-person) every 3 years since at least 2006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resen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Presenters</a:t>
            </a:r>
          </a:p>
        </p:txBody>
      </p:sp>
      <p:sp>
        <p:nvSpPr>
          <p:cNvPr id="192" name="Alex Clay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Alex Clay</a:t>
            </a:r>
          </a:p>
        </p:txBody>
      </p:sp>
      <p:sp>
        <p:nvSpPr>
          <p:cNvPr id="193" name="Employed at Suran since 1997 (Sue and Randy’s son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Employed at Suran since 1997 (Sue and Randy’s son)</a:t>
            </a:r>
          </a:p>
          <a:p>
            <a:pPr/>
            <a:r>
              <a:t>Worked in development from 2001 through 2020</a:t>
            </a:r>
          </a:p>
          <a:p>
            <a:pPr/>
            <a:r>
              <a:t>Moved into the CEO position in 2019</a:t>
            </a:r>
          </a:p>
          <a:p>
            <a:pPr/>
            <a:r>
              <a:t>Presented and trained at countless conferences, with clients, and in regional settings</a:t>
            </a:r>
          </a:p>
          <a:p>
            <a:pPr/>
            <a:r>
              <a:t>Resides in Lexington, KY</a:t>
            </a:r>
          </a:p>
          <a:p>
            <a:pPr/>
            <a:r>
              <a:rPr u="sng">
                <a:hlinkClick r:id="rId2" invalidUrl="" action="" tgtFrame="" tooltip="" history="1" highlightClick="0" endSnd="0"/>
              </a:rPr>
              <a:t>alex@suran.com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resen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Presenters</a:t>
            </a:r>
          </a:p>
        </p:txBody>
      </p:sp>
      <p:sp>
        <p:nvSpPr>
          <p:cNvPr id="196" name="Steve Hanse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Steve Hansen</a:t>
            </a:r>
          </a:p>
        </p:txBody>
      </p:sp>
      <p:sp>
        <p:nvSpPr>
          <p:cNvPr id="197" name="Employed at Suran since 2005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Employed at Suran since 2005</a:t>
            </a:r>
          </a:p>
          <a:p>
            <a:pPr/>
            <a:r>
              <a:t>Works in sales and data conversions</a:t>
            </a:r>
          </a:p>
          <a:p>
            <a:pPr/>
            <a:r>
              <a:t>Former experience with his own family business providing Church Management software</a:t>
            </a:r>
          </a:p>
          <a:p>
            <a:pPr/>
            <a:r>
              <a:t>Has attended all Duluth Trainings since 2006</a:t>
            </a:r>
          </a:p>
          <a:p>
            <a:pPr/>
            <a:r>
              <a:t>Based in St. Paul, MN</a:t>
            </a:r>
          </a:p>
          <a:p>
            <a:pPr/>
            <a:r>
              <a:rPr u="sng">
                <a:hlinkClick r:id="rId2" invalidUrl="" action="" tgtFrame="" tooltip="" history="1" highlightClick="0" endSnd="0"/>
              </a:rPr>
              <a:t>steve@suran.com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About This Trai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About This Training</a:t>
            </a:r>
          </a:p>
        </p:txBody>
      </p:sp>
      <p:sp>
        <p:nvSpPr>
          <p:cNvPr id="200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1" name="2.5 days of concentrated train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2.5 days of concentrated training</a:t>
            </a:r>
          </a:p>
          <a:p>
            <a:pPr/>
            <a:r>
              <a:t>Cover core features in CDM+ Desktop, CDM+ Mobile, and Engage</a:t>
            </a:r>
          </a:p>
          <a:p>
            <a:pPr/>
            <a:r>
              <a:t>Sessions will be recorded</a:t>
            </a:r>
          </a:p>
          <a:p>
            <a:pPr/>
            <a:r>
              <a:rPr u="sng">
                <a:hlinkClick r:id="rId2" invalidUrl="" action="" tgtFrame="" tooltip="" history="1" highlightClick="0" endSnd="0"/>
              </a:rPr>
              <a:t>duluth.suran.com</a:t>
            </a:r>
            <a:r>
              <a:t> for schedule and training manuals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ing Virtu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Going Virtual</a:t>
            </a:r>
          </a:p>
        </p:txBody>
      </p:sp>
      <p:sp>
        <p:nvSpPr>
          <p:cNvPr id="204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5" name="Use the Zoom chat to ask ques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the Zoom chat to ask questions</a:t>
            </a:r>
          </a:p>
          <a:p>
            <a:pPr/>
            <a:r>
              <a:t>Most sessions are 75 minutes</a:t>
            </a:r>
          </a:p>
          <a:p>
            <a:pPr/>
            <a:r>
              <a:t>Get up, stretch, move during breaks</a:t>
            </a:r>
          </a:p>
          <a:p>
            <a:pPr/>
            <a:r>
              <a:t>Please close your mail, put your phone on silent, etc. to help focus</a:t>
            </a:r>
          </a:p>
          <a:p>
            <a:pPr/>
            <a:r>
              <a:t>Open Q&amp;A at the end of each day - let us know if you want to use that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DM+ Overview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CDM+ Overview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DM+ Software Sui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CDM+ Software Suite</a:t>
            </a:r>
          </a:p>
        </p:txBody>
      </p:sp>
      <p:sp>
        <p:nvSpPr>
          <p:cNvPr id="210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2" name="platforms-cdm-cloud-computing.png" descr="platforms-cdm-cloud-computi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17151" y="2799379"/>
            <a:ext cx="9549698" cy="8117242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https://www.cdmplus.com/desktop-web-and-mobile-platforms/"/>
          <p:cNvSpPr txBox="1"/>
          <p:nvPr/>
        </p:nvSpPr>
        <p:spPr>
          <a:xfrm>
            <a:off x="818364" y="12065449"/>
            <a:ext cx="879104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https://www.cdmplus.com/desktop-web-and-mobile-platforms/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